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6" r:id="rId2"/>
    <p:sldId id="267" r:id="rId3"/>
    <p:sldId id="311" r:id="rId4"/>
    <p:sldId id="312" r:id="rId5"/>
    <p:sldId id="315" r:id="rId6"/>
    <p:sldId id="316" r:id="rId7"/>
    <p:sldId id="317" r:id="rId8"/>
    <p:sldId id="318" r:id="rId9"/>
    <p:sldId id="319" r:id="rId10"/>
    <p:sldId id="296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7949" autoAdjust="0"/>
  </p:normalViewPr>
  <p:slideViewPr>
    <p:cSldViewPr snapToGrid="0">
      <p:cViewPr varScale="1">
        <p:scale>
          <a:sx n="59" d="100"/>
          <a:sy n="59" d="100"/>
        </p:scale>
        <p:origin x="33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8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31665E-8E8E-CD46-BDAB-7B39B3612E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C9AA0-DC88-6D40-8682-160ECDE1C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12BC-EC0E-6446-A774-DE9589606F67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9A54F-F223-C047-8C29-75C2D0917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C03E6-2154-F44D-8AD5-7CE26A0BF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4A11-0E5F-3B47-AF47-05405984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B66A8-84A3-4029-AEE0-ABE9D0522317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1FE3D-A77A-45B8-8A34-524A25992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9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31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696199" y="0"/>
            <a:ext cx="4572002" cy="6858000"/>
            <a:chOff x="0" y="0"/>
            <a:chExt cx="4572002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953" r="49988"/>
            <a:stretch/>
          </p:blipFill>
          <p:spPr>
            <a:xfrm>
              <a:off x="0" y="6031832"/>
              <a:ext cx="4572001" cy="826168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7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7716253" cy="2387600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7716253" cy="165576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Oregon State University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60" y="4741558"/>
            <a:ext cx="1165484" cy="12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9"/>
          <a:stretch/>
        </p:blipFill>
        <p:spPr>
          <a:xfrm>
            <a:off x="-431" y="10633"/>
            <a:ext cx="12192431" cy="684736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0"/>
            <a:ext cx="12189806" cy="2923082"/>
            <a:chOff x="0" y="0"/>
            <a:chExt cx="9141806" cy="2923082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377"/>
            <a:stretch>
              <a:fillRect/>
            </a:stretch>
          </p:blipFill>
          <p:spPr>
            <a:xfrm>
              <a:off x="0" y="0"/>
              <a:ext cx="9141806" cy="2923082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83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595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813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999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6206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0524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838" b="5"/>
          <a:stretch/>
        </p:blipFill>
        <p:spPr>
          <a:xfrm>
            <a:off x="9135291" y="-21265"/>
            <a:ext cx="3060253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0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1010766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F4F0F-2CBB-394C-8D28-1DF13077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14" y="2813879"/>
            <a:ext cx="7326313" cy="1263176"/>
          </a:xfrm>
        </p:spPr>
        <p:txBody>
          <a:bodyPr/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158041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722" b="5"/>
          <a:stretch/>
        </p:blipFill>
        <p:spPr>
          <a:xfrm>
            <a:off x="9145921" y="-21265"/>
            <a:ext cx="3070889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-3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3C989-1309-994B-B24D-52010CD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549" y="2893321"/>
            <a:ext cx="7326314" cy="1104292"/>
          </a:xfrm>
        </p:spPr>
        <p:txBody>
          <a:bodyPr>
            <a:normAutofit/>
          </a:bodyPr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7783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01478-0708-F548-B1EB-39A1F968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/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/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138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1F63B3-6FE0-3D4F-9AB1-C16F9215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5886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34C4C1-9B17-BE4B-864B-32014387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0788"/>
            <a:ext cx="9112250" cy="1606738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20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F70703-6BF1-C845-A5DA-3580FF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910830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61861"/>
            <a:ext cx="9112250" cy="1565664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76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989875-230F-E04E-A996-BB83824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58052"/>
            <a:ext cx="9112250" cy="1569473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805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5FBC4E-4719-5B44-AFFB-ED854845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92169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4539"/>
            <a:ext cx="9112250" cy="1602986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4193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3050617" cy="6858000"/>
          </a:xfrm>
          <a:prstGeom prst="rect">
            <a:avLst/>
          </a:prstGeom>
          <a:solidFill>
            <a:srgbClr val="DC430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09887" y="0"/>
            <a:ext cx="3058740" cy="6858000"/>
          </a:xfrm>
          <a:prstGeom prst="rect">
            <a:avLst/>
          </a:prstGeom>
          <a:solidFill>
            <a:srgbClr val="DC430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51090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68699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64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69991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3069628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17495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17132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9157682" y="2184822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57319" y="2659616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148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89950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Gill Sans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34946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5927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348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1225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82650" y="1914525"/>
            <a:ext cx="10452100" cy="45497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000" baseline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371600" indent="-457200"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14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378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0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4018145" y="1386020"/>
            <a:ext cx="4112166" cy="4112166"/>
          </a:xfrm>
          <a:prstGeom prst="ellipse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73420" y="3859025"/>
            <a:ext cx="3638939" cy="49492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617028" y="2165323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607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sp>
        <p:nvSpPr>
          <p:cNvPr id="39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005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9"/>
          <a:stretch/>
        </p:blipFill>
        <p:spPr>
          <a:xfrm>
            <a:off x="-431" y="95692"/>
            <a:ext cx="12192431" cy="676230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-53163"/>
            <a:ext cx="12189806" cy="2976245"/>
            <a:chOff x="0" y="-53163"/>
            <a:chExt cx="9141806" cy="2976245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5" b="57376"/>
            <a:stretch/>
          </p:blipFill>
          <p:spPr>
            <a:xfrm>
              <a:off x="0" y="-53163"/>
              <a:ext cx="9141806" cy="2976245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D1E99-0845-447A-9031-65FA317316B8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0797-FCF4-492A-A828-CBC0DD9B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9" r:id="rId5"/>
    <p:sldLayoutId id="2147483654" r:id="rId6"/>
    <p:sldLayoutId id="2147483657" r:id="rId7"/>
    <p:sldLayoutId id="2147483680" r:id="rId8"/>
    <p:sldLayoutId id="2147483656" r:id="rId9"/>
    <p:sldLayoutId id="2147483681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OSS contributions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Code contribution Vs Non-code contributions</a:t>
            </a:r>
            <a:r>
              <a:rPr lang="en-US" sz="2000" i="1" dirty="0">
                <a:latin typeface="Verdana" charset="0"/>
                <a:ea typeface="Verdana" charset="0"/>
                <a:cs typeface="Verdana" charset="0"/>
              </a:rPr>
              <a:t> – by Swetha </a:t>
            </a:r>
            <a:r>
              <a:rPr lang="en-US" sz="2000" i="1" dirty="0" err="1">
                <a:latin typeface="Verdana" charset="0"/>
                <a:ea typeface="Verdana" charset="0"/>
                <a:cs typeface="Verdana" charset="0"/>
              </a:rPr>
              <a:t>Jayapathy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406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87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0" y="1567843"/>
            <a:ext cx="3712224" cy="3714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i="1" u="none" strike="noStrike" kern="1200" dirty="0">
                <a:solidFill>
                  <a:srgbClr val="DC4405"/>
                </a:solidFill>
                <a:effectLst/>
                <a:latin typeface="+mj-lt"/>
                <a:ea typeface="+mj-ea"/>
                <a:cs typeface="+mj-cs"/>
              </a:rPr>
              <a:t>Research problem</a:t>
            </a:r>
            <a:endParaRPr lang="en-US" sz="4800" kern="1200" dirty="0">
              <a:solidFill>
                <a:srgbClr val="DC4405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0" y="2096162"/>
            <a:ext cx="3931343" cy="26578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ea typeface="+mn-ea"/>
                <a:cs typeface="+mn-cs"/>
              </a:rPr>
              <a:t>Non-code contributions are given less recognition than code contributions in OSS communities though they play a significant role in the evolution of open source projects.</a:t>
            </a:r>
            <a:endParaRPr lang="en-US" sz="2800" b="0" dirty="0">
              <a:solidFill>
                <a:schemeClr val="bg1"/>
              </a:solidFill>
              <a:effectLst/>
              <a:ea typeface="+mn-ea"/>
              <a:cs typeface="+mn-cs"/>
            </a:endParaRPr>
          </a:p>
          <a:p>
            <a:pPr marL="0" indent="0">
              <a:buNone/>
            </a:pPr>
            <a:br>
              <a:rPr lang="en-US" sz="2800" dirty="0">
                <a:solidFill>
                  <a:schemeClr val="bg1"/>
                </a:solidFill>
                <a:ea typeface="+mn-ea"/>
                <a:cs typeface="+mn-cs"/>
              </a:rPr>
            </a:br>
            <a:endParaRPr lang="en-US" sz="28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192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F29FD-C643-476D-8723-6DC7AC92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DC4405"/>
                </a:solidFill>
                <a:latin typeface="+mj-lt"/>
                <a:ea typeface="+mj-ea"/>
                <a:cs typeface="+mj-cs"/>
              </a:rPr>
              <a:t>Research Questions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00511-0414-4A57-8C7A-79556D49C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188637"/>
            <a:ext cx="5652226" cy="4020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457200">
              <a:buFont typeface="+mj-lt"/>
              <a:buAutoNum type="arabicPeriod"/>
            </a:pPr>
            <a:r>
              <a:rPr lang="en-US" sz="2200" b="0" i="0" u="none" strike="noStrike" dirty="0">
                <a:effectLst/>
                <a:ea typeface="+mn-ea"/>
                <a:cs typeface="+mn-cs"/>
              </a:rPr>
              <a:t>What is the frequency of code and non-code contributions in OSS projects over the past 5 years?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200" dirty="0">
                <a:ea typeface="+mn-ea"/>
                <a:cs typeface="+mn-cs"/>
              </a:rPr>
              <a:t>What are the components of non-code contributions and what are the key non-code contributions which impact OSS?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200" b="0" i="0" u="none" strike="noStrike" dirty="0">
                <a:effectLst/>
                <a:ea typeface="+mn-ea"/>
                <a:cs typeface="+mn-cs"/>
              </a:rPr>
              <a:t>How does gender have an effect on the type of contribution being made in OSS projects?</a:t>
            </a:r>
            <a:endParaRPr lang="en-US" sz="22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60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F29FD-C643-476D-8723-6DC7AC92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8074815" cy="72377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Survey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00511-0414-4A57-8C7A-79556D49C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201693"/>
            <a:ext cx="8990874" cy="3807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27 people participated in the survey and around 7 of them have not contributed to OSS</a:t>
            </a:r>
          </a:p>
          <a:p>
            <a:pPr marL="68580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70% responded Code contribution as their major type of contribution.</a:t>
            </a:r>
          </a:p>
          <a:p>
            <a:pPr marL="68580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75% people agree that non-code contribution is as important as code contribution.</a:t>
            </a:r>
          </a:p>
          <a:p>
            <a:pPr marL="68580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Major non-code contributions resulted in contributions such as comments, code review, testing &amp; issues.</a:t>
            </a:r>
          </a:p>
          <a:p>
            <a:pPr marL="68580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  <a:p>
            <a:pPr marL="68580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28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8ED3F-01FA-45F6-83DA-88A801CE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529917"/>
            <a:ext cx="4832802" cy="157320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RQ1 - 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is the frequency of code and non-code contributions in OSS projects over the past 5 years?</a:t>
            </a:r>
            <a:endParaRPr 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Content Placeholder 14" descr="Chart, pie chart&#10;&#10;Description automatically generated">
            <a:extLst>
              <a:ext uri="{FF2B5EF4-FFF2-40B4-BE49-F238E27FC236}">
                <a16:creationId xmlns:a16="http://schemas.microsoft.com/office/drawing/2014/main" id="{E5B8770C-988B-4DED-A055-59D18A7C9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1" y="2185062"/>
            <a:ext cx="5707611" cy="3560462"/>
          </a:xfrm>
        </p:spPr>
      </p:pic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9445FC-613D-43B8-88B1-CFDE6ED79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" r="6654" b="2"/>
          <a:stretch/>
        </p:blipFill>
        <p:spPr>
          <a:xfrm>
            <a:off x="6617368" y="643730"/>
            <a:ext cx="5135719" cy="249094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191E728-4162-4542-A5A0-CDB3691812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r="5033" b="2"/>
          <a:stretch/>
        </p:blipFill>
        <p:spPr>
          <a:xfrm>
            <a:off x="6617368" y="3565245"/>
            <a:ext cx="5135719" cy="247070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A97BE4-693F-4ADD-99E4-5278F7A4D732}"/>
              </a:ext>
            </a:extLst>
          </p:cNvPr>
          <p:cNvSpPr/>
          <p:nvPr/>
        </p:nvSpPr>
        <p:spPr>
          <a:xfrm>
            <a:off x="6738258" y="205861"/>
            <a:ext cx="47781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Frequency of Code contribution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C6695C-2CD6-4A32-80CE-ABD936F7606D}"/>
              </a:ext>
            </a:extLst>
          </p:cNvPr>
          <p:cNvSpPr/>
          <p:nvPr/>
        </p:nvSpPr>
        <p:spPr>
          <a:xfrm>
            <a:off x="6738258" y="3151172"/>
            <a:ext cx="47781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Frequency of Non-code contribution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19D17A-C60D-4017-A6CB-1C00046ECBA1}"/>
              </a:ext>
            </a:extLst>
          </p:cNvPr>
          <p:cNvSpPr/>
          <p:nvPr/>
        </p:nvSpPr>
        <p:spPr>
          <a:xfrm>
            <a:off x="644206" y="5805121"/>
            <a:ext cx="47781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Participant’s major contribution</a:t>
            </a:r>
          </a:p>
        </p:txBody>
      </p:sp>
    </p:spTree>
    <p:extLst>
      <p:ext uri="{BB962C8B-B14F-4D97-AF65-F5344CB8AC3E}">
        <p14:creationId xmlns:p14="http://schemas.microsoft.com/office/powerpoint/2010/main" val="243535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524EA-3AE7-49B4-98DD-A9B10268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635" y="-591782"/>
            <a:ext cx="4289125" cy="30870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RQ2 - What are the components of non-code contributions and what are the key non-code contributions which impact OSS?</a:t>
            </a:r>
            <a:b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3247288E-46A8-46CE-B473-813017CD9C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 r="1" b="1"/>
          <a:stretch/>
        </p:blipFill>
        <p:spPr>
          <a:xfrm>
            <a:off x="856419" y="662936"/>
            <a:ext cx="8003541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595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987B-4347-4439-B354-CCA639F6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304" y="4432979"/>
            <a:ext cx="6465287" cy="132423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0" i="0" u="none" strike="noStrike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RQ3 - How does gender have an effect on the type of contribution being made in OSS projects?</a:t>
            </a:r>
            <a:br>
              <a:rPr 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9" name="Rectangle 113">
            <a:extLst>
              <a:ext uri="{FF2B5EF4-FFF2-40B4-BE49-F238E27FC236}">
                <a16:creationId xmlns:a16="http://schemas.microsoft.com/office/drawing/2014/main" id="{82B0BD37-87F5-4DDB-B767-20FA0604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Content Placeholder 18" descr="Chart, bar chart&#10;&#10;Description automatically generated">
            <a:extLst>
              <a:ext uri="{FF2B5EF4-FFF2-40B4-BE49-F238E27FC236}">
                <a16:creationId xmlns:a16="http://schemas.microsoft.com/office/drawing/2014/main" id="{5A131FE9-2DC7-4B59-ADDB-2D3B70B785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53" b="4"/>
          <a:stretch/>
        </p:blipFill>
        <p:spPr>
          <a:xfrm>
            <a:off x="639366" y="1611562"/>
            <a:ext cx="3483526" cy="3483535"/>
          </a:xfrm>
          <a:prstGeom prst="rect">
            <a:avLst/>
          </a:prstGeom>
        </p:spPr>
      </p:pic>
      <p:sp>
        <p:nvSpPr>
          <p:cNvPr id="121" name="Rectangle 115">
            <a:extLst>
              <a:ext uri="{FF2B5EF4-FFF2-40B4-BE49-F238E27FC236}">
                <a16:creationId xmlns:a16="http://schemas.microsoft.com/office/drawing/2014/main" id="{ADFE5C4E-0B5D-4AB5-9877-3993F84A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6048CCE-094B-4948-B61B-DE627F176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Chart, pie chart&#10;&#10;Description automatically generated">
            <a:extLst>
              <a:ext uri="{FF2B5EF4-FFF2-40B4-BE49-F238E27FC236}">
                <a16:creationId xmlns:a16="http://schemas.microsoft.com/office/drawing/2014/main" id="{A139F40D-2332-4732-88F4-371BABB61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03" y="931400"/>
            <a:ext cx="3418345" cy="2274509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BB48934-4796-4249-B64C-EE237597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Chart, pie chart&#10;&#10;Description automatically generated">
            <a:extLst>
              <a:ext uri="{FF2B5EF4-FFF2-40B4-BE49-F238E27FC236}">
                <a16:creationId xmlns:a16="http://schemas.microsoft.com/office/drawing/2014/main" id="{D5F80C13-556B-4582-B91C-27CA5CFDC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681" y="943006"/>
            <a:ext cx="3365686" cy="2216616"/>
          </a:xfrm>
          <a:prstGeom prst="rect">
            <a:avLst/>
          </a:prstGeom>
        </p:spPr>
      </p:pic>
      <p:pic>
        <p:nvPicPr>
          <p:cNvPr id="35" name="Picture 3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14EF6E-14BC-4885-BC56-71BF1307B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53" y="423374"/>
            <a:ext cx="2252396" cy="67741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09B780E-8B7C-46D3-94A0-1F6F60D40141}"/>
              </a:ext>
            </a:extLst>
          </p:cNvPr>
          <p:cNvSpPr/>
          <p:nvPr/>
        </p:nvSpPr>
        <p:spPr>
          <a:xfrm>
            <a:off x="4845937" y="2987070"/>
            <a:ext cx="12500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FF16A53-6BD1-46E9-AB59-82ED2585564A}"/>
              </a:ext>
            </a:extLst>
          </p:cNvPr>
          <p:cNvSpPr/>
          <p:nvPr/>
        </p:nvSpPr>
        <p:spPr>
          <a:xfrm>
            <a:off x="8460323" y="3090131"/>
            <a:ext cx="15099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Women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5408805-905B-45D4-9060-3561590DBE78}"/>
              </a:ext>
            </a:extLst>
          </p:cNvPr>
          <p:cNvSpPr/>
          <p:nvPr/>
        </p:nvSpPr>
        <p:spPr>
          <a:xfrm>
            <a:off x="639366" y="5419035"/>
            <a:ext cx="3315805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 of Men &amp; Women participated</a:t>
            </a:r>
          </a:p>
        </p:txBody>
      </p:sp>
    </p:spTree>
    <p:extLst>
      <p:ext uri="{BB962C8B-B14F-4D97-AF65-F5344CB8AC3E}">
        <p14:creationId xmlns:p14="http://schemas.microsoft.com/office/powerpoint/2010/main" val="4159803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4989-FCE7-42E7-98DE-BF8636C93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538883"/>
            <a:ext cx="9879563" cy="734745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Contributions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F00C0610-B031-4A60-98FA-C8F328BE7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89" y="1499557"/>
            <a:ext cx="6480254" cy="2391109"/>
          </a:xfr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ED652181-2E6D-4A60-80B2-7260408D6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90" y="4239088"/>
            <a:ext cx="6480253" cy="24650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E28E2F-8FA3-4BBC-89D0-79355958C95E}"/>
              </a:ext>
            </a:extLst>
          </p:cNvPr>
          <p:cNvSpPr/>
          <p:nvPr/>
        </p:nvSpPr>
        <p:spPr>
          <a:xfrm>
            <a:off x="9187555" y="2259448"/>
            <a:ext cx="153487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cap="none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3E2C6-F470-470C-A989-59AE9223168A}"/>
              </a:ext>
            </a:extLst>
          </p:cNvPr>
          <p:cNvSpPr/>
          <p:nvPr/>
        </p:nvSpPr>
        <p:spPr>
          <a:xfrm>
            <a:off x="9024268" y="4825289"/>
            <a:ext cx="23295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cap="none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Women</a:t>
            </a:r>
          </a:p>
        </p:txBody>
      </p:sp>
    </p:spTree>
    <p:extLst>
      <p:ext uri="{BB962C8B-B14F-4D97-AF65-F5344CB8AC3E}">
        <p14:creationId xmlns:p14="http://schemas.microsoft.com/office/powerpoint/2010/main" val="64866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4989-FCE7-42E7-98DE-BF8636C93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280961"/>
            <a:ext cx="9879563" cy="734745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Non-code Contributions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E28E2F-8FA3-4BBC-89D0-79355958C95E}"/>
              </a:ext>
            </a:extLst>
          </p:cNvPr>
          <p:cNvSpPr/>
          <p:nvPr/>
        </p:nvSpPr>
        <p:spPr>
          <a:xfrm>
            <a:off x="9187555" y="2259448"/>
            <a:ext cx="153487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cap="none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3E2C6-F470-470C-A989-59AE9223168A}"/>
              </a:ext>
            </a:extLst>
          </p:cNvPr>
          <p:cNvSpPr/>
          <p:nvPr/>
        </p:nvSpPr>
        <p:spPr>
          <a:xfrm>
            <a:off x="9024268" y="4825289"/>
            <a:ext cx="23295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cap="none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Women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A8A36F-2A95-4B07-92E5-98BEADB6B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97" y="1225305"/>
            <a:ext cx="6937466" cy="2465065"/>
          </a:xfr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F1062D9-CF65-41AA-82F8-6ED3EB5B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96" y="4109567"/>
            <a:ext cx="6937465" cy="24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047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1257&quot;&gt;&lt;object type=&quot;3&quot; unique_id=&quot;11746&quot;&gt;&lt;property id=&quot;20148&quot; value=&quot;5&quot;/&gt;&lt;property id=&quot;20300&quot; value=&quot;Slide 1&quot;/&gt;&lt;property id=&quot;20307&quot; value=&quot;265&quot;/&gt;&lt;/object&gt;&lt;object type=&quot;3&quot; unique_id=&quot;11747&quot;&gt;&lt;property id=&quot;20148&quot; value=&quot;5&quot;/&gt;&lt;property id=&quot;20300&quot; value=&quot;Slide 2 - &amp;quot;TITLE OF YOUR PRESENTATION&amp;quot;&quot;/&gt;&lt;property id=&quot;20307&quot; value=&quot;266&quot;/&gt;&lt;/object&gt;&lt;object type=&quot;3&quot; unique_id=&quot;11887&quot;&gt;&lt;property id=&quot;20148&quot; value=&quot;5&quot;/&gt;&lt;property id=&quot;20300&quot; value=&quot;Slide 3 - &amp;quot;Title for Single Column Slide&amp;quot;&quot;/&gt;&lt;property id=&quot;20307&quot; value=&quot;267&quot;/&gt;&lt;/object&gt;&lt;object type=&quot;3&quot; unique_id=&quot;11915&quot;&gt;&lt;property id=&quot;20148&quot; value=&quot;5&quot;/&gt;&lt;property id=&quot;20300&quot; value=&quot;Slide 4 - &amp;quot;Title for Single Column Slide&amp;quot;&quot;/&gt;&lt;property id=&quot;20307&quot; value=&quot;268&quot;/&gt;&lt;/object&gt;&lt;object type=&quot;3&quot; unique_id=&quot;11916&quot;&gt;&lt;property id=&quot;20148&quot; value=&quot;5&quot;/&gt;&lt;property id=&quot;20300&quot; value=&quot;Slide 5 - &amp;quot;Title of Three Major Concepts&amp;quot;&quot;/&gt;&lt;property id=&quot;20307&quot; value=&quot;269&quot;/&gt;&lt;/object&gt;&lt;object type=&quot;3&quot; unique_id=&quot;11966&quot;&gt;&lt;property id=&quot;20148&quot; value=&quot;5&quot;/&gt;&lt;property id=&quot;20300&quot; value=&quot;Slide 6 - &amp;quot;Title of Three Major Concepts&amp;quot;&quot;/&gt;&lt;property id=&quot;20307&quot; value=&quot;270&quot;/&gt;&lt;/object&gt;&lt;object type=&quot;3&quot; unique_id=&quot;11967&quot;&gt;&lt;property id=&quot;20148&quot; value=&quot;5&quot;/&gt;&lt;property id=&quot;20300&quot; value=&quot;Slide 7 - &amp;quot;Transition To Next Section&amp;quot;&quot;/&gt;&lt;property id=&quot;20307&quot; value=&quot;271&quot;/&gt;&lt;/object&gt;&lt;object type=&quot;3&quot; unique_id=&quot;11968&quot;&gt;&lt;property id=&quot;20148&quot; value=&quot;5&quot;/&gt;&lt;property id=&quot;20300&quot; value=&quot;Slide 8 - &amp;quot;A Vertical Picture is Worth a Thousand Words&amp;quot;&quot;/&gt;&lt;property id=&quot;20307&quot; value=&quot;272&quot;/&gt;&lt;/object&gt;&lt;object type=&quot;3&quot; unique_id=&quot;12109&quot;&gt;&lt;property id=&quot;20148&quot; value=&quot;5&quot;/&gt;&lt;property id=&quot;20300&quot; value=&quot;Slide 9 - &amp;quot;A Vertical Picture is Worth a Thousand Words&amp;quot;&quot;/&gt;&lt;property id=&quot;20307&quot; value=&quot;273&quot;/&gt;&lt;/object&gt;&lt;object type=&quot;3&quot; unique_id=&quot;12110&quot;&gt;&lt;property id=&quot;20148&quot; value=&quot;5&quot;/&gt;&lt;property id=&quot;20300&quot; value=&quot;Slide 10 - &amp;quot;A Horizontal Image&amp;quot;&quot;/&gt;&lt;property id=&quot;20307&quot; value=&quot;274&quot;/&gt;&lt;/object&gt;&lt;object type=&quot;3&quot; unique_id=&quot;12111&quot;&gt;&lt;property id=&quot;20148&quot; value=&quot;5&quot;/&gt;&lt;property id=&quot;20300&quot; value=&quot;Slide 11 - &amp;quot;A Horizontal Image&amp;quot;&quot;/&gt;&lt;property id=&quot;20307&quot; value=&quot;275&quot;/&gt;&lt;/object&gt;&lt;object type=&quot;3&quot; unique_id=&quot;12112&quot;&gt;&lt;property id=&quot;20148&quot; value=&quot;5&quot;/&gt;&lt;property id=&quot;20300&quot; value=&quot;Slide 12 - &amp;quot;Title for Three Column Slide with Icons&amp;quot;&quot;/&gt;&lt;property id=&quot;20307&quot; value=&quot;276&quot;/&gt;&lt;/object&gt;&lt;object type=&quot;3&quot; unique_id=&quot;12113&quot;&gt;&lt;property id=&quot;20148&quot; value=&quot;5&quot;/&gt;&lt;property id=&quot;20300&quot; value=&quot;Slide 13 - &amp;quot;Title for Three Column Slide&amp;quot;&quot;/&gt;&lt;property id=&quot;20307&quot; value=&quot;277&quot;/&gt;&lt;/object&gt;&lt;object type=&quot;3&quot; unique_id=&quot;12114&quot;&gt;&lt;property id=&quot;20148&quot; value=&quot;5&quot;/&gt;&lt;property id=&quot;20300&quot; value=&quot;Slide 14 - &amp;quot;Three Columns Without Icons&amp;quot;&quot;/&gt;&lt;property id=&quot;20307&quot; value=&quot;278&quot;/&gt;&lt;/object&gt;&lt;object type=&quot;3&quot; unique_id=&quot;12664&quot;&gt;&lt;property id=&quot;20148&quot; value=&quot;5&quot;/&gt;&lt;property id=&quot;20300&quot; value=&quot;Slide 15 - &amp;quot;Three Columns Without Icons&amp;quot;&quot;/&gt;&lt;property id=&quot;20307&quot; value=&quot;279&quot;/&gt;&lt;/object&gt;&lt;object type=&quot;3&quot; unique_id=&quot;12665&quot;&gt;&lt;property id=&quot;20148&quot; value=&quot;5&quot;/&gt;&lt;property id=&quot;20300&quot; value=&quot;Slide 16 - &amp;quot;Title for Two Column Slide&amp;quot;&quot;/&gt;&lt;property id=&quot;20307&quot; value=&quot;280&quot;/&gt;&lt;/object&gt;&lt;object type=&quot;3&quot; unique_id=&quot;12666&quot;&gt;&lt;property id=&quot;20148&quot; value=&quot;5&quot;/&gt;&lt;property id=&quot;20300&quot; value=&quot;Slide 17 - &amp;quot;Title for Two Column Slide&amp;quot;&quot;/&gt;&lt;property id=&quot;20307&quot; value=&quot;281&quot;/&gt;&lt;/object&gt;&lt;object type=&quot;3&quot; unique_id=&quot;12667&quot;&gt;&lt;property id=&quot;20148&quot; value=&quot;5&quot;/&gt;&lt;property id=&quot;20300&quot; value=&quot;Slide 18&quot;/&gt;&lt;property id=&quot;20307&quot; value=&quot;282&quot;/&gt;&lt;/object&gt;&lt;object type=&quot;3&quot; unique_id=&quot;12668&quot;&gt;&lt;property id=&quot;20148&quot; value=&quot;5&quot;/&gt;&lt;property id=&quot;20300&quot; value=&quot;Slide 19&quot;/&gt;&lt;property id=&quot;20307&quot; value=&quot;283&quot;/&gt;&lt;/object&gt;&lt;object type=&quot;3&quot; unique_id=&quot;12669&quot;&gt;&lt;property id=&quot;20148&quot; value=&quot;5&quot;/&gt;&lt;property id=&quot;20300&quot; value=&quot;Slide 20&quot;/&gt;&lt;property id=&quot;20307&quot; value=&quot;284&quot;/&gt;&lt;/object&gt;&lt;object type=&quot;3&quot; unique_id=&quot;12670&quot;&gt;&lt;property id=&quot;20148&quot; value=&quot;5&quot;/&gt;&lt;property id=&quot;20300&quot; value=&quot;Slide 21&quot;/&gt;&lt;property id=&quot;20307&quot; value=&quot;285&quot;/&gt;&lt;/object&gt;&lt;object type=&quot;3&quot; unique_id=&quot;12671&quot;&gt;&lt;property id=&quot;20148&quot; value=&quot;5&quot;/&gt;&lt;property id=&quot;20300&quot; value=&quot;Slide 22&quot;/&gt;&lt;property id=&quot;20307&quot; value=&quot;286&quot;/&gt;&lt;/object&gt;&lt;object type=&quot;3&quot; unique_id=&quot;12672&quot;&gt;&lt;property id=&quot;20148&quot; value=&quot;5&quot;/&gt;&lt;property id=&quot;20300&quot; value=&quot;Slide 23&quot;/&gt;&lt;property id=&quot;20307&quot; value=&quot;287&quot;/&gt;&lt;/object&gt;&lt;object type=&quot;3&quot; unique_id=&quot;12673&quot;&gt;&lt;property id=&quot;20148&quot; value=&quot;5&quot;/&gt;&lt;property id=&quot;20300&quot; value=&quot;Slide 24&quot;/&gt;&lt;property id=&quot;20307&quot; value=&quot;288&quot;/&gt;&lt;/object&gt;&lt;object type=&quot;3&quot; unique_id=&quot;12674&quot;&gt;&lt;property id=&quot;20148&quot; value=&quot;5&quot;/&gt;&lt;property id=&quot;20300&quot; value=&quot;Slide 25&quot;/&gt;&lt;property id=&quot;20307&quot; value=&quot;289&quot;/&gt;&lt;/object&gt;&lt;object type=&quot;3&quot; unique_id=&quot;12675&quot;&gt;&lt;property id=&quot;20148&quot; value=&quot;5&quot;/&gt;&lt;property id=&quot;20300&quot; value=&quot;Slide 26 - &amp;quot;Title for Quantifiable Figures&amp;quot;&quot;/&gt;&lt;property id=&quot;20307&quot; value=&quot;290&quot;/&gt;&lt;/object&gt;&lt;object type=&quot;3&quot; unique_id=&quot;12676&quot;&gt;&lt;property id=&quot;20148&quot; value=&quot;5&quot;/&gt;&lt;property id=&quot;20300&quot; value=&quot;Slide 27 - &amp;quot;Timeline Title&amp;quot;&quot;/&gt;&lt;property id=&quot;20307&quot; value=&quot;291&quot;/&gt;&lt;/object&gt;&lt;object type=&quot;3&quot; unique_id=&quot;12677&quot;&gt;&lt;property id=&quot;20148&quot; value=&quot;5&quot;/&gt;&lt;property id=&quot;20300&quot; value=&quot;Slide 28 - &amp;quot;Timeline Title&amp;quot;&quot;/&gt;&lt;property id=&quot;20307&quot; value=&quot;292&quot;/&gt;&lt;/object&gt;&lt;object type=&quot;3&quot; unique_id=&quot;12678&quot;&gt;&lt;property id=&quot;20148&quot; value=&quot;5&quot;/&gt;&lt;property id=&quot;20300&quot; value=&quot;Slide 29 - &amp;quot;Timeline Title&amp;quot;&quot;/&gt;&lt;property id=&quot;20307&quot; value=&quot;293&quot;/&gt;&lt;/object&gt;&lt;object type=&quot;3&quot; unique_id=&quot;12679&quot;&gt;&lt;property id=&quot;20148&quot; value=&quot;5&quot;/&gt;&lt;property id=&quot;20300&quot; value=&quot;Slide 30 - &amp;quot;Timeline Title&amp;quot;&quot;/&gt;&lt;property id=&quot;20307&quot; value=&quot;294&quot;/&gt;&lt;/object&gt;&lt;object type=&quot;3&quot; unique_id=&quot;12680&quot;&gt;&lt;property id=&quot;20148&quot; value=&quot;5&quot;/&gt;&lt;property id=&quot;20300&quot; value=&quot;Slide 31 - &amp;quot;Citations&amp;quot;&quot;/&gt;&lt;property id=&quot;20307&quot; value=&quot;295&quot;/&gt;&lt;/object&gt;&lt;object type=&quot;3&quot; unique_id=&quot;12681&quot;&gt;&lt;property id=&quot;20148&quot; value=&quot;5&quot;/&gt;&lt;property id=&quot;20300&quot; value=&quot;Slide 32 - &amp;quot;THANK YOU&amp;quot;&quot;/&gt;&lt;property id=&quot;20307&quot; value=&quot;296&quot;/&gt;&lt;/object&gt;&lt;object type=&quot;3&quot; unique_id=&quot;12682&quot;&gt;&lt;property id=&quot;20148&quot; value=&quot;5&quot;/&gt;&lt;property id=&quot;20300&quot; value=&quot;Slide 33&quot;/&gt;&lt;property id=&quot;20307&quot; value=&quot;297&quot;/&gt;&lt;/object&gt;&lt;object type=&quot;3&quot; unique_id=&quot;12683&quot;&gt;&lt;property id=&quot;20148&quot; value=&quot;5&quot;/&gt;&lt;property id=&quot;20300&quot; value=&quot;Slide 34&quot;/&gt;&lt;property id=&quot;20307&quot; value=&quot;298&quot;/&gt;&lt;/object&gt;&lt;/object&gt;&lt;object type=&quot;8&quot; unique_id=&quot;112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Verdana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248</Words>
  <Application>Microsoft Office PowerPoint</Application>
  <PresentationFormat>Widescreen</PresentationFormat>
  <Paragraphs>32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Courier New</vt:lpstr>
      <vt:lpstr>Gill Sans</vt:lpstr>
      <vt:lpstr>Rockwell</vt:lpstr>
      <vt:lpstr>Times</vt:lpstr>
      <vt:lpstr>Times New Roman</vt:lpstr>
      <vt:lpstr>Verdana</vt:lpstr>
      <vt:lpstr>Office Theme</vt:lpstr>
      <vt:lpstr>OSS contributions</vt:lpstr>
      <vt:lpstr>Research problem</vt:lpstr>
      <vt:lpstr>Research Questions</vt:lpstr>
      <vt:lpstr>Survey Results</vt:lpstr>
      <vt:lpstr>RQ1 - What is the frequency of code and non-code contributions in OSS projects over the past 5 years?</vt:lpstr>
      <vt:lpstr>RQ2 - What are the components of non-code contributions and what are the key non-code contributions which impact OSS? </vt:lpstr>
      <vt:lpstr>RQ3 - How does gender have an effect on the type of contribution being made in OSS projects? </vt:lpstr>
      <vt:lpstr>Code Contributions</vt:lpstr>
      <vt:lpstr>Non-code Contributions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 contributions</dc:title>
  <dc:creator>swethajayapathy swethajayapathy</dc:creator>
  <cp:lastModifiedBy>swethajayapathy swethajayapathy</cp:lastModifiedBy>
  <cp:revision>18</cp:revision>
  <dcterms:created xsi:type="dcterms:W3CDTF">2020-11-19T08:39:15Z</dcterms:created>
  <dcterms:modified xsi:type="dcterms:W3CDTF">2020-11-19T21:13:16Z</dcterms:modified>
</cp:coreProperties>
</file>